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0" r:id="rId6"/>
    <p:sldId id="321" r:id="rId7"/>
    <p:sldId id="322" r:id="rId8"/>
    <p:sldId id="323" r:id="rId9"/>
    <p:sldId id="325" r:id="rId10"/>
    <p:sldId id="326" r:id="rId11"/>
    <p:sldId id="327" r:id="rId12"/>
    <p:sldId id="328" r:id="rId13"/>
    <p:sldId id="329" r:id="rId14"/>
    <p:sldId id="318" r:id="rId15"/>
    <p:sldId id="33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9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BOPF%20Scenario.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hyperlink" Target="https://github.com/soyuztechnologies/CDS_BOPF_Training_15Days/blob/master/Day%206/CDS%20Table%20Function.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15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BOPF Scenario</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8" name="Rectangle 17">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9" name="Rectangle 18">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0"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Metadata Extension </a:t>
            </a:r>
            <a:r>
              <a:rPr lang="en-IN" sz="1600" dirty="0">
                <a:solidFill>
                  <a:schemeClr val="bg1"/>
                </a:solidFill>
                <a:ea typeface="Open Sans" panose="020B0606030504020204" pitchFamily="34" charset="0"/>
                <a:cs typeface="Segoe UI" panose="020B0502040204020203" pitchFamily="34" charset="0"/>
              </a:rPr>
              <a:t>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Consumption </a:t>
            </a:r>
            <a:r>
              <a:rPr lang="en-IN" sz="1600" dirty="0">
                <a:solidFill>
                  <a:schemeClr val="bg1"/>
                </a:solidFill>
                <a:ea typeface="Open Sans" panose="020B0606030504020204" pitchFamily="34" charset="0"/>
                <a:cs typeface="Segoe UI" panose="020B0502040204020203" pitchFamily="34" charset="0"/>
              </a:rPr>
              <a:t>CDS View. </a:t>
            </a:r>
          </a:p>
        </p:txBody>
      </p:sp>
      <p:sp>
        <p:nvSpPr>
          <p:cNvPr id="23" name="Rectangle 22">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Table – ZOFT_MEALS</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Draft Table - ZOFT_JUL_MEAL.</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 </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smtClean="0">
                    <a:solidFill>
                      <a:schemeClr val="bg1"/>
                    </a:solidFill>
                    <a:ea typeface="Arial Unicode MS" pitchFamily="34" charset="-128"/>
                    <a:cs typeface="Arial Unicode MS" pitchFamily="34" charset="-128"/>
                  </a:rPr>
                  <a:t>ption</a:t>
                </a:r>
                <a:r>
                  <a:rPr lang="en-GB" sz="1800" kern="0" dirty="0" smtClean="0">
                    <a:solidFill>
                      <a:schemeClr val="bg1"/>
                    </a:solidFill>
                    <a:ea typeface="Arial Unicode MS" pitchFamily="34" charset="-128"/>
                    <a:cs typeface="Arial Unicode MS" pitchFamily="34" charset="-128"/>
                  </a:rPr>
                  <a:t> </a:t>
                </a:r>
                <a:r>
                  <a:rPr lang="en-GB" sz="1800" kern="0" dirty="0">
                    <a:solidFill>
                      <a:schemeClr val="bg1"/>
                    </a:solidFill>
                    <a:ea typeface="Arial Unicode MS" pitchFamily="34" charset="-128"/>
                    <a:cs typeface="Arial Unicode MS" pitchFamily="34" charset="-128"/>
                  </a:rPr>
                  <a:t>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tx2"/>
                  </a:solidFill>
                  <a:ea typeface="Arial Unicode MS" pitchFamily="34" charset="-128"/>
                  <a:cs typeface="Arial Unicode MS" pitchFamily="34" charset="-128"/>
                </a:rPr>
                <a:t>Custom </a:t>
              </a:r>
              <a:r>
                <a:rPr lang="en-GB" sz="1400" kern="0" dirty="0">
                  <a:solidFill>
                    <a:schemeClr val="tx2"/>
                  </a:solidFill>
                  <a:ea typeface="Arial Unicode MS" pitchFamily="34" charset="-128"/>
                  <a:cs typeface="Arial Unicode MS" pitchFamily="34" charset="-128"/>
                </a:rPr>
                <a:t>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smtClean="0">
                <a:solidFill>
                  <a:schemeClr val="bg1"/>
                </a:solidFill>
              </a:rPr>
              <a:t>CDS </a:t>
            </a:r>
            <a:r>
              <a:rPr lang="en-US" sz="1800" b="1" dirty="0">
                <a:solidFill>
                  <a:schemeClr val="bg1"/>
                </a:solidFill>
              </a:rPr>
              <a:t>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r>
              <a:rPr lang="en-US" sz="1800" dirty="0" smtClean="0">
                <a:solidFill>
                  <a:schemeClr val="bg1"/>
                </a:solidFill>
              </a:rPr>
              <a:t>.</a:t>
            </a:r>
            <a:endParaRPr lang="en-US" sz="1800" dirty="0">
              <a:solidFill>
                <a:schemeClr val="bg1"/>
              </a:solidFill>
            </a:endParaRP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smtClean="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CDS Annotations</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3" name="Picture 32"/>
          <p:cNvPicPr>
            <a:picLocks noChangeAspect="1"/>
          </p:cNvPicPr>
          <p:nvPr/>
        </p:nvPicPr>
        <p:blipFill rotWithShape="1">
          <a:blip r:embed="rId3"/>
          <a:srcRect r="22065" b="7404"/>
          <a:stretch/>
        </p:blipFill>
        <p:spPr>
          <a:xfrm>
            <a:off x="3817021" y="1484784"/>
            <a:ext cx="3764537" cy="4098803"/>
          </a:xfrm>
          <a:prstGeom prst="rect">
            <a:avLst/>
          </a:prstGeom>
          <a:ln w="12700">
            <a:solidFill>
              <a:srgbClr val="2E3751"/>
            </a:solidFill>
          </a:ln>
          <a:effectLst/>
        </p:spPr>
      </p:pic>
      <p:sp>
        <p:nvSpPr>
          <p:cNvPr id="34" name="Rounded Rectangle 33"/>
          <p:cNvSpPr/>
          <p:nvPr/>
        </p:nvSpPr>
        <p:spPr bwMode="gray">
          <a:xfrm>
            <a:off x="505297" y="1580743"/>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35" name="Group 34"/>
          <p:cNvGrpSpPr/>
          <p:nvPr/>
        </p:nvGrpSpPr>
        <p:grpSpPr>
          <a:xfrm>
            <a:off x="3753804" y="1783199"/>
            <a:ext cx="2974942" cy="129386"/>
            <a:chOff x="4382180" y="3061155"/>
            <a:chExt cx="2976319" cy="129446"/>
          </a:xfrm>
        </p:grpSpPr>
        <p:sp>
          <p:nvSpPr>
            <p:cNvPr id="36" name="Pie 35"/>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37" name="Straight Connector 36"/>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bwMode="gray">
          <a:xfrm>
            <a:off x="505297" y="4013645"/>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39" name="Group 38"/>
          <p:cNvGrpSpPr/>
          <p:nvPr/>
        </p:nvGrpSpPr>
        <p:grpSpPr>
          <a:xfrm>
            <a:off x="3753802" y="4101398"/>
            <a:ext cx="1427302" cy="129386"/>
            <a:chOff x="4382180" y="3061155"/>
            <a:chExt cx="1427963" cy="129446"/>
          </a:xfrm>
        </p:grpSpPr>
        <p:sp>
          <p:nvSpPr>
            <p:cNvPr id="40" name="Pie 39"/>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1" name="Straight Connector 40"/>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Rounded Rectangle 41"/>
          <p:cNvSpPr/>
          <p:nvPr/>
        </p:nvSpPr>
        <p:spPr bwMode="gray">
          <a:xfrm>
            <a:off x="505297" y="2797193"/>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43" name="Group 42"/>
          <p:cNvGrpSpPr/>
          <p:nvPr/>
        </p:nvGrpSpPr>
        <p:grpSpPr>
          <a:xfrm>
            <a:off x="3753803" y="2402072"/>
            <a:ext cx="1679243" cy="129383"/>
            <a:chOff x="4382180" y="3061155"/>
            <a:chExt cx="1680022" cy="129443"/>
          </a:xfrm>
        </p:grpSpPr>
        <p:sp>
          <p:nvSpPr>
            <p:cNvPr id="45" name="Pie 44"/>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6" name="Straight Connector 45"/>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bwMode="gray">
          <a:xfrm>
            <a:off x="505297" y="2188968"/>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48" name="Group 47"/>
          <p:cNvGrpSpPr/>
          <p:nvPr/>
        </p:nvGrpSpPr>
        <p:grpSpPr>
          <a:xfrm>
            <a:off x="3753804" y="2151234"/>
            <a:ext cx="2075137" cy="129383"/>
            <a:chOff x="4382180" y="3061155"/>
            <a:chExt cx="2076092" cy="129443"/>
          </a:xfrm>
        </p:grpSpPr>
        <p:sp>
          <p:nvSpPr>
            <p:cNvPr id="49" name="Pie 48"/>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0" name="Straight Connector 49"/>
            <p:cNvCxnSpPr>
              <a:stCxn id="49"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1" name="Rounded Rectangle 50"/>
          <p:cNvSpPr/>
          <p:nvPr/>
        </p:nvSpPr>
        <p:spPr bwMode="gray">
          <a:xfrm>
            <a:off x="505297" y="3405418"/>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52" name="Group 51"/>
          <p:cNvGrpSpPr/>
          <p:nvPr/>
        </p:nvGrpSpPr>
        <p:grpSpPr>
          <a:xfrm>
            <a:off x="3753804" y="2636437"/>
            <a:ext cx="1031392" cy="129383"/>
            <a:chOff x="4382180" y="3061166"/>
            <a:chExt cx="1031875" cy="129443"/>
          </a:xfrm>
        </p:grpSpPr>
        <p:sp>
          <p:nvSpPr>
            <p:cNvPr id="53" name="Pie 52"/>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4" name="Straight Connector 53"/>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5" name="Elbow Connector 54"/>
          <p:cNvCxnSpPr>
            <a:endCxn id="61" idx="0"/>
          </p:cNvCxnSpPr>
          <p:nvPr/>
        </p:nvCxnSpPr>
        <p:spPr>
          <a:xfrm>
            <a:off x="5949986" y="2215923"/>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4" idx="3"/>
            <a:endCxn id="36" idx="2"/>
          </p:cNvCxnSpPr>
          <p:nvPr/>
        </p:nvCxnSpPr>
        <p:spPr>
          <a:xfrm>
            <a:off x="3010615" y="1742494"/>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7" idx="3"/>
            <a:endCxn id="49" idx="2"/>
          </p:cNvCxnSpPr>
          <p:nvPr/>
        </p:nvCxnSpPr>
        <p:spPr>
          <a:xfrm flipV="1">
            <a:off x="3010615" y="2215926"/>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2" idx="3"/>
            <a:endCxn id="45" idx="2"/>
          </p:cNvCxnSpPr>
          <p:nvPr/>
        </p:nvCxnSpPr>
        <p:spPr>
          <a:xfrm flipV="1">
            <a:off x="3010615" y="2466764"/>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3010615" y="2687674"/>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010615" y="4150593"/>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120695"/>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1041" y="1028343"/>
            <a:ext cx="3803171" cy="400110"/>
          </a:xfrm>
          <a:prstGeom prst="rect">
            <a:avLst/>
          </a:prstGeom>
        </p:spPr>
        <p:txBody>
          <a:bodyPr wrap="square">
            <a:spAutoFit/>
          </a:bodyPr>
          <a:lstStyle/>
          <a:p>
            <a:r>
              <a:rPr lang="en-US" sz="2000" dirty="0" smtClean="0">
                <a:solidFill>
                  <a:srgbClr val="3C3C3C"/>
                </a:solidFill>
                <a:hlinkClick r:id="rId3"/>
              </a:rPr>
              <a:t>CDS BOPF Scenario</a:t>
            </a:r>
            <a:endParaRPr lang="en-US" sz="2000" dirty="0" smtClean="0">
              <a:solidFill>
                <a:srgbClr val="3C3C3C"/>
              </a:solidFill>
            </a:endParaRPr>
          </a:p>
        </p:txBody>
      </p:sp>
      <p:pic>
        <p:nvPicPr>
          <p:cNvPr id="7" name="Picture 2" descr="Top 10 Colleague illustrations - Free &amp; Premium vectors &amp;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29304651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15568"/>
            <a:ext cx="7964159" cy="147732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CDS Table Functions</a:t>
            </a:r>
          </a:p>
          <a:p>
            <a:pPr marL="285750" lvl="0" indent="-285750">
              <a:buFont typeface="Arial" panose="020B0604020202020204" pitchFamily="34" charset="0"/>
              <a:buChar char="•"/>
            </a:pPr>
            <a:r>
              <a:rPr lang="en-US" sz="1800" dirty="0">
                <a:solidFill>
                  <a:schemeClr val="bg1"/>
                </a:solidFill>
              </a:rPr>
              <a:t>CDS-BOPF Integration</a:t>
            </a:r>
          </a:p>
          <a:p>
            <a:pPr marL="285750" lvl="0" indent="-285750">
              <a:buFont typeface="Arial" panose="020B0604020202020204" pitchFamily="34" charset="0"/>
              <a:buChar char="•"/>
            </a:pPr>
            <a:r>
              <a:rPr lang="en-US" sz="1800" dirty="0">
                <a:solidFill>
                  <a:schemeClr val="bg1"/>
                </a:solidFill>
              </a:rPr>
              <a:t>Describing Validation in ( Business Object ) BO </a:t>
            </a:r>
          </a:p>
          <a:p>
            <a:pPr marL="285750" lvl="0" indent="-285750">
              <a:buFont typeface="Arial" panose="020B0604020202020204" pitchFamily="34" charset="0"/>
              <a:buChar char="•"/>
            </a:pPr>
            <a:r>
              <a:rPr lang="en-US" sz="1800" dirty="0">
                <a:solidFill>
                  <a:schemeClr val="bg1"/>
                </a:solidFill>
              </a:rPr>
              <a:t>Implementation of  Smart filter UX Application</a:t>
            </a:r>
          </a:p>
          <a:p>
            <a:pPr marL="285750" lvl="0" indent="-285750">
              <a:buFont typeface="Arial" panose="020B0604020202020204" pitchFamily="34" charset="0"/>
              <a:buChar char="•"/>
            </a:pPr>
            <a:r>
              <a:rPr lang="en-US" sz="1800" dirty="0">
                <a:solidFill>
                  <a:schemeClr val="bg1"/>
                </a:solidFill>
              </a:rPr>
              <a:t>Transactional  UX App with CDS and  BOPF</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Table Function</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we need CDS Table Function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Necessary part of CDS Table Function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121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Return Parameter</a:t>
            </a:r>
            <a:endParaRPr lang="en-GB" sz="1800" kern="0" dirty="0">
              <a:solidFill>
                <a:schemeClr val="bg1"/>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Key Feature of Table Function</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1148896"/>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788299" y="4805721"/>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BOPF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7" name="Rectangle 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286327" y="1124744"/>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7" name="Picture 6"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010071" y="1213697"/>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343" y="1208941"/>
            <a:ext cx="9912541" cy="4524315"/>
          </a:xfrm>
          <a:prstGeom prst="rect">
            <a:avLst/>
          </a:prstGeom>
        </p:spPr>
        <p:txBody>
          <a:bodyPr wrap="square">
            <a:spAutoFit/>
          </a:bodyPr>
          <a:lstStyle/>
          <a:p>
            <a:pPr fontAlgn="ctr"/>
            <a:r>
              <a:rPr lang="en-US" sz="1800" dirty="0">
                <a:solidFill>
                  <a:schemeClr val="bg1"/>
                </a:solidFill>
              </a:rPr>
              <a:t>Node </a:t>
            </a:r>
            <a:r>
              <a:rPr lang="en-US" sz="1800" dirty="0" smtClean="0">
                <a:solidFill>
                  <a:schemeClr val="bg1"/>
                </a:solidFill>
              </a:rPr>
              <a:t>Entity  ...</a:t>
            </a:r>
            <a:r>
              <a:rPr lang="en-US" sz="1800" dirty="0">
                <a:solidFill>
                  <a:schemeClr val="bg1"/>
                </a:solidFill>
              </a:rPr>
              <a:t>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a:t>
            </a:r>
            <a:r>
              <a:rPr lang="en-US" sz="1800" dirty="0" smtClean="0">
                <a:solidFill>
                  <a:schemeClr val="bg1"/>
                </a:solidFill>
              </a:rPr>
              <a:t>Check</a:t>
            </a:r>
            <a:endParaRPr lang="en-US" sz="1800" dirty="0">
              <a:solidFill>
                <a:schemeClr val="bg1"/>
              </a:solidFill>
            </a:endParaRPr>
          </a:p>
          <a:p>
            <a:pPr fontAlgn="t"/>
            <a:r>
              <a:rPr lang="en-US" sz="1800" dirty="0">
                <a:solidFill>
                  <a:schemeClr val="bg1"/>
                </a:solidFill>
              </a:rPr>
              <a:t>... to provide an authorization concept for BO nodes (for their data and for the operations on their data</a:t>
            </a:r>
            <a:r>
              <a:rPr lang="en-US" sz="1800" dirty="0" smtClean="0">
                <a:solidFill>
                  <a:schemeClr val="bg1"/>
                </a:solidFill>
              </a:rPr>
              <a:t>).</a:t>
            </a:r>
            <a:endParaRPr lang="en-US" sz="1800" dirty="0">
              <a:solidFill>
                <a:schemeClr val="bg1"/>
              </a:solidFill>
            </a:endParaRP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9297</TotalTime>
  <Words>765</Words>
  <Application>Microsoft Office PowerPoint</Application>
  <PresentationFormat>Custom</PresentationFormat>
  <Paragraphs>162</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Arial Narrow</vt:lpstr>
      <vt:lpstr>Calibri</vt:lpstr>
      <vt:lpstr>Cooper Black</vt:lpstr>
      <vt:lpstr>Open Sans</vt:lpstr>
      <vt:lpstr>Patua One</vt:lpstr>
      <vt:lpstr>SAPBook</vt:lpstr>
      <vt:lpstr>Segoe UI</vt:lpstr>
      <vt:lpstr>Segoe UI Bold</vt:lpstr>
      <vt:lpstr>Wingdings</vt:lpstr>
      <vt:lpstr>Office Theme</vt:lpstr>
      <vt:lpstr>ABAP on Hana s/4 Hana Training</vt:lpstr>
      <vt:lpstr>Agenda – Day 15</vt:lpstr>
      <vt:lpstr>CDS Table Function</vt:lpstr>
      <vt:lpstr>Why we need CDS Table Function </vt:lpstr>
      <vt:lpstr>Necessary part of CDS Table Function </vt:lpstr>
      <vt:lpstr>Key Feature of Table Function</vt:lpstr>
      <vt:lpstr>CDS BOPF </vt:lpstr>
      <vt:lpstr>Business Object</vt:lpstr>
      <vt:lpstr>Node of Business Object</vt:lpstr>
      <vt:lpstr>Flow of BOPF Scenario</vt:lpstr>
      <vt:lpstr>Development flow &amp; Artifacts</vt:lpstr>
      <vt:lpstr>CDS Annotations</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2021-09-08T04:36:59Z</dcterms:modified>
</cp:coreProperties>
</file>